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55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513" r:id="rId17"/>
    <p:sldId id="268" r:id="rId18"/>
    <p:sldId id="514" r:id="rId19"/>
    <p:sldId id="515" r:id="rId20"/>
    <p:sldId id="516" r:id="rId21"/>
    <p:sldId id="585" r:id="rId22"/>
    <p:sldId id="586" r:id="rId23"/>
    <p:sldId id="420" r:id="rId24"/>
    <p:sldId id="284" r:id="rId25"/>
    <p:sldId id="285" r:id="rId26"/>
    <p:sldId id="372" r:id="rId27"/>
    <p:sldId id="587" r:id="rId28"/>
    <p:sldId id="517" r:id="rId29"/>
    <p:sldId id="518" r:id="rId30"/>
    <p:sldId id="519" r:id="rId31"/>
    <p:sldId id="520" r:id="rId32"/>
    <p:sldId id="521" r:id="rId33"/>
    <p:sldId id="522" r:id="rId34"/>
    <p:sldId id="393" r:id="rId35"/>
    <p:sldId id="396" r:id="rId36"/>
    <p:sldId id="394" r:id="rId37"/>
    <p:sldId id="498" r:id="rId38"/>
    <p:sldId id="564" r:id="rId39"/>
    <p:sldId id="565" r:id="rId40"/>
    <p:sldId id="566" r:id="rId41"/>
    <p:sldId id="620" r:id="rId42"/>
    <p:sldId id="567" r:id="rId43"/>
    <p:sldId id="527" r:id="rId44"/>
    <p:sldId id="500" r:id="rId45"/>
    <p:sldId id="529" r:id="rId46"/>
    <p:sldId id="549" r:id="rId47"/>
    <p:sldId id="589" r:id="rId48"/>
    <p:sldId id="550" r:id="rId49"/>
    <p:sldId id="551" r:id="rId50"/>
    <p:sldId id="552" r:id="rId51"/>
    <p:sldId id="557" r:id="rId52"/>
    <p:sldId id="423" r:id="rId53"/>
    <p:sldId id="622" r:id="rId5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038" y="-72"/>
      </p:cViewPr>
      <p:guideLst>
        <p:guide orient="horz" pos="2226"/>
        <p:guide pos="2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483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slide" Target="slide1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slide" Target="slide9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13课"/>
          <p:cNvPicPr>
            <a:picLocks noChangeAspect="1"/>
          </p:cNvPicPr>
          <p:nvPr/>
        </p:nvPicPr>
        <p:blipFill>
          <a:blip r:embed="rId2"/>
          <a:srcRect r="3235" b="1207"/>
          <a:stretch>
            <a:fillRect/>
          </a:stretch>
        </p:blipFill>
        <p:spPr>
          <a:xfrm>
            <a:off x="-60325" y="-39370"/>
            <a:ext cx="9241155" cy="69354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60325" y="4332605"/>
            <a:ext cx="2189480" cy="949325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13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9155" y="4332605"/>
            <a:ext cx="7052310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이제 곧 있으면 한가위인데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다들 어떻게 보낼 거예요？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315" y="1268730"/>
            <a:ext cx="7091680" cy="48926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중국의 단오절은 어떻게 유래가 되었어요</a:t>
            </a:r>
            <a:r>
              <a:rPr lang="zh-CN" sz="2400" dirty="0">
                <a:latin typeface="Batang" panose="02030600000101010101" pitchFamily="18" charset="-127"/>
                <a:ea typeface="宋体" panose="02010600030101010101" pitchFamily="2" charset="-122"/>
              </a:rPr>
              <a:t>？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中国的端午节是怎么来的?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중국의 단오절은 굴원을 기리기 위한 데에서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비롯되었어요.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中国的端午节源于人们对屈原的怀念。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회사가 부도 난 이유가 뭐예요?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저 부부는 무엇 때문에 이혼을 했나요?</a:t>
            </a:r>
            <a:endParaRPr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～곤 하다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接在动词词干后，表示“곤”前面的动作习惯性地反复进行。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3730" y="2084705"/>
            <a:ext cx="7091680" cy="304609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친구는 자주 지각을 하곤 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朋友常常迟到。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월급을 탈 때마다 저축을 하곤 했어요</a:t>
            </a: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每当发了工资，我就把钱存起来</a:t>
            </a:r>
            <a:r>
              <a:rPr 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665" y="825500"/>
            <a:ext cx="872807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8455" y="1120775"/>
            <a:ext cx="856043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성민 씨는 주말에 뭘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成民，你周末都做什么?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주말이면 친구들과 축구를 하곤 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周末我经常和朋友们踢足球。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밤에 배가 고프면 어떻게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수업이 끝나면 뭘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7020" y="825500"/>
            <a:ext cx="8482965" cy="5908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3. </a:t>
            </a:r>
            <a:r>
              <a:rPr sz="2400" b="1" dirty="0"/>
              <a:t>～다시피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连接词尾，与“알다，보다”等搭配使用，表示“正如……一样”的意思。以“～다시피하다”的形式接在动词词干后，表示虽然实际上不完全是那样，但基本上接近了，相当于汉语的“基本上跟……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样”。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04057" y="2940050"/>
            <a:ext cx="8010976" cy="359981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언니는 살 빼려고 밥을 굶다시피 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为了减肥，姐姐几乎不吃饭。</a:t>
            </a: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회장님께서 말씀하셨다시피 이번 일은 회사에 매우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중요하니까 잘들 준비해 주세요.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正如会长所说，这次的工作对公司至关重要，大家务必好好准备。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05" y="825500"/>
            <a:ext cx="897699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00025" y="1120775"/>
            <a:ext cx="884237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도둑질이 나쁜 걸 알면서 왜 그랬어요?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你明知偷东西不对，为什么还那么做呢?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보다시피 우리 집 사정이 넉넉하지 않아서 그랬어요.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就像你看到的一样，由于我家经济不宽裕，我才偷东西的。</a:t>
            </a: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요즘 경제 사정이 어떤가요?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대학에 입학하기가 어려워요?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486738" y="2159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435735"/>
            <a:ext cx="406654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호두 【名】核桃</a:t>
            </a:r>
          </a:p>
        </p:txBody>
      </p:sp>
      <p:sp>
        <p:nvSpPr>
          <p:cNvPr id="23" name="矩形 22"/>
          <p:cNvSpPr/>
          <p:nvPr/>
        </p:nvSpPr>
        <p:spPr>
          <a:xfrm>
            <a:off x="484364" y="219697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정월 대보름 【名】正月十五</a:t>
            </a:r>
          </a:p>
        </p:txBody>
      </p:sp>
      <p:sp>
        <p:nvSpPr>
          <p:cNvPr id="33" name="矩形 32"/>
          <p:cNvSpPr/>
          <p:nvPr/>
        </p:nvSpPr>
        <p:spPr>
          <a:xfrm>
            <a:off x="483870" y="2905125"/>
            <a:ext cx="4065905" cy="5822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깨다 【动】砸破，打破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4190" y="3633470"/>
            <a:ext cx="404622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부스럼 【名】疮，疖子</a:t>
            </a:r>
          </a:p>
        </p:txBody>
      </p:sp>
      <p:sp>
        <p:nvSpPr>
          <p:cNvPr id="3" name="矩形 2"/>
          <p:cNvSpPr/>
          <p:nvPr/>
        </p:nvSpPr>
        <p:spPr>
          <a:xfrm>
            <a:off x="4761865" y="1435735"/>
            <a:ext cx="406527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오곡밥 【名】五谷饭</a:t>
            </a:r>
          </a:p>
        </p:txBody>
      </p:sp>
      <p:sp>
        <p:nvSpPr>
          <p:cNvPr id="4" name="矩形 3"/>
          <p:cNvSpPr/>
          <p:nvPr/>
        </p:nvSpPr>
        <p:spPr>
          <a:xfrm>
            <a:off x="4761865" y="2195830"/>
            <a:ext cx="4065905" cy="5632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나물 【名】野菜</a:t>
            </a:r>
          </a:p>
        </p:txBody>
      </p:sp>
      <p:sp>
        <p:nvSpPr>
          <p:cNvPr id="5" name="矩形 4"/>
          <p:cNvSpPr/>
          <p:nvPr/>
        </p:nvSpPr>
        <p:spPr>
          <a:xfrm>
            <a:off x="4761865" y="2905125"/>
            <a:ext cx="406527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송편 【名】松饼</a:t>
            </a:r>
          </a:p>
        </p:txBody>
      </p:sp>
      <p:sp>
        <p:nvSpPr>
          <p:cNvPr id="6" name="矩形 5"/>
          <p:cNvSpPr/>
          <p:nvPr/>
        </p:nvSpPr>
        <p:spPr>
          <a:xfrm>
            <a:off x="513080" y="4378960"/>
            <a:ext cx="4065905" cy="570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달맞이 【名】赏月</a:t>
            </a:r>
          </a:p>
        </p:txBody>
      </p:sp>
      <p:sp>
        <p:nvSpPr>
          <p:cNvPr id="8" name="矩形 7"/>
          <p:cNvSpPr/>
          <p:nvPr/>
        </p:nvSpPr>
        <p:spPr>
          <a:xfrm>
            <a:off x="4761230" y="3633470"/>
            <a:ext cx="4065905" cy="562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윷놀이 【名】尤茨游戏</a:t>
            </a:r>
          </a:p>
        </p:txBody>
      </p:sp>
      <p:sp>
        <p:nvSpPr>
          <p:cNvPr id="10" name="矩形 9"/>
          <p:cNvSpPr/>
          <p:nvPr/>
        </p:nvSpPr>
        <p:spPr>
          <a:xfrm>
            <a:off x="4761230" y="4378960"/>
            <a:ext cx="4065905" cy="5695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쥐불놀이 【名】 鼠火游戏</a:t>
            </a:r>
          </a:p>
        </p:txBody>
      </p:sp>
      <p:sp>
        <p:nvSpPr>
          <p:cNvPr id="7" name="矩形 6"/>
          <p:cNvSpPr/>
          <p:nvPr/>
        </p:nvSpPr>
        <p:spPr>
          <a:xfrm>
            <a:off x="513715" y="5070475"/>
            <a:ext cx="406527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풍습 【名】风俗</a:t>
            </a:r>
          </a:p>
        </p:txBody>
      </p:sp>
      <p:sp>
        <p:nvSpPr>
          <p:cNvPr id="11" name="矩形 10"/>
          <p:cNvSpPr/>
          <p:nvPr/>
        </p:nvSpPr>
        <p:spPr>
          <a:xfrm>
            <a:off x="513715" y="5728335"/>
            <a:ext cx="4065270" cy="487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탕위안 【名】汤圆</a:t>
            </a:r>
          </a:p>
        </p:txBody>
      </p:sp>
      <p:sp>
        <p:nvSpPr>
          <p:cNvPr id="12" name="矩形 11"/>
          <p:cNvSpPr/>
          <p:nvPr/>
        </p:nvSpPr>
        <p:spPr>
          <a:xfrm>
            <a:off x="4761865" y="5070475"/>
            <a:ext cx="4065905" cy="5613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전통 놀이 【名】传统游戏</a:t>
            </a:r>
          </a:p>
        </p:txBody>
      </p:sp>
      <p:sp>
        <p:nvSpPr>
          <p:cNvPr id="15" name="矩形 14"/>
          <p:cNvSpPr/>
          <p:nvPr/>
        </p:nvSpPr>
        <p:spPr>
          <a:xfrm>
            <a:off x="4761865" y="5728970"/>
            <a:ext cx="4065905" cy="487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명절 【名】节日</a:t>
            </a:r>
          </a:p>
        </p:txBody>
      </p:sp>
      <p:sp>
        <p:nvSpPr>
          <p:cNvPr id="16" name="矩形 15"/>
          <p:cNvSpPr/>
          <p:nvPr/>
        </p:nvSpPr>
        <p:spPr>
          <a:xfrm>
            <a:off x="513715" y="6310630"/>
            <a:ext cx="4065270" cy="487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곡물 【名】谷物</a:t>
            </a:r>
          </a:p>
        </p:txBody>
      </p:sp>
      <p:sp>
        <p:nvSpPr>
          <p:cNvPr id="17" name="矩形 16"/>
          <p:cNvSpPr/>
          <p:nvPr/>
        </p:nvSpPr>
        <p:spPr>
          <a:xfrm>
            <a:off x="4761230" y="6310630"/>
            <a:ext cx="4065905" cy="487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고유의 특색 【名】传统特色</a:t>
            </a:r>
          </a:p>
        </p:txBody>
      </p:sp>
      <p:sp>
        <p:nvSpPr>
          <p:cNvPr id="2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415" y="2061210"/>
            <a:ext cx="8676640" cy="39693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땅콩이랑 호두를 왜 이렇게 많이 사 왔어?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오늘이 음력 1월 15일 정월 대보름이잖아. 이런 걸 깨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먹어야 부스럼이 안 생기는 거야</a:t>
            </a: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:그리고 보름날 달맞이도 하고 더위도 팔아야 돼.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:더위를 판다고?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 해 여름에 더위를 타지 않기 위해 다른 사람에게 ‘내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더위 사가라’ 라고 하면서 더위를 파는 거야.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4" name="图片 3" descr="170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8065" y="34925"/>
            <a:ext cx="3613150" cy="225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075" y="1167130"/>
            <a:ext cx="8907780" cy="5631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:정말 재미있는 풍습인 것 같아.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:중국에서는 보름 날 탕위안을 먹는데 한국에서는 보통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뭘 먹어?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:다섯 가지 곡물이 들어 있는 오곡밥을 나물과 함께 먹곤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해.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:탕위안은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굳이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대보름이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아니라도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슈퍼에 가면 언제든지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사 먹을 수 있는데 오곡밥도 그래?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:한국도 설날에 먹는 떡국이나 추석 때 먹는 송편 같은 명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절 음식을 수고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스럽게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만들필요가 없어졌어. 슈퍼에 가면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바로 살 수 있게 됐거든.</a:t>
            </a:r>
            <a:endParaRPr lang="en-US"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075" y="1167130"/>
            <a:ext cx="8907780" cy="39693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:생활이 편리해지면서 명절 고유의 특색을 점점 잃어 가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는 듯해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:맞아. 그럴수록 우리가 설날에 하는 윷놀이나 대보름에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하는 쥐불놀이 같은 전통</a:t>
            </a: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놀이도 잘 지켜 나가야 하는데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말이야.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우리부터라도 잘 지키기 위해 오늘 우리 다 같이 달 보러 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가는 게 어때?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4230071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54150" y="2557145"/>
            <a:ext cx="73437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한국에서는 추석 때 왜 송편을 먹을까요?</a:t>
            </a:r>
          </a:p>
          <a:p>
            <a:endParaRPr lang="zh-CN" altLang="en-US" sz="3600" dirty="0"/>
          </a:p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우리 고유의 명절을 지키기 위해서 우리는 어떠한 노력을 해야 할까요?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270" y="908050"/>
            <a:ext cx="8757285" cy="49847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/>
              <a:t>굳이 ～이/가 아니라도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句型，表示某种极限性的让步。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521" y="5025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1800" y="2084705"/>
            <a:ext cx="8493760" cy="29533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굳이 이 사람이 아니라도 할 사람은 많아요.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即使不是这个人，也有很多人要去做。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나는 굳이 한국어가 아니라도 다른 외국어를 배울 거예요.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即使不学韩国语，我也会学其他外语的。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545" y="815975"/>
            <a:ext cx="876554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49555" y="1120775"/>
            <a:ext cx="8520430" cy="507746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이 남자랑 헤어지면 저 결혼 못하는 거 아니에요?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和这个男人分手的话，我是不是就不能结婚了?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굳이 그 남자가 아니라도 지은 씨를 좋아할 남자는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많으니까 걱정 마세요.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即使不是这个男的，也还会有很多人喜欢你，不用担心。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식당이 문을 닫았는데 어디에서 밥을 먹죠?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5) 가: 주말에 비가 오면 놀이동산에 어떻게 가요?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48926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～스럽다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后缀，接在部分名词、副词、形容词或可以作形容词词根的动词词干后，构成形容词。与词根的意思不完全相同，表示“看起来像那么回事儿”的意思。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4165" y="2444750"/>
            <a:ext cx="8281035" cy="267652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) 나는 네가 내 친구라는 것이 자랑스럽다.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你是我的朋友，我觉得很自豪。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동생은 어려도 어른스러워서 일을 잘 해요..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弟弟虽然年纪小，但很成熟，做事情很稳重。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6311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7736840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3)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어른 앞에서 어떻게 말을 해야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在长辈面前应该怎么说话?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어른 앞에서는 조심스럽게 말을 해야 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在长辈面前说话必须要特别留心。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저 탤런트 어때요?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저 친구 일하는 스타일이 어때요?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3. ～(으)ㄴ/는/(으)ㄹ 듯하다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惯用型，接在谓词词干后，表示推测。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0835" y="2314575"/>
            <a:ext cx="8281035" cy="359981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비가 올 듯하니 우산을 가지고 나가요.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好像要下雨了，你带着伞出去吧。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약속 시간에 늦은 듯해요.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好像过了约好的时间。</a:t>
            </a: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833501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809180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선생님 안색이 안 좋아 보이지요?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老师的脸色好像很难看?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편찮으신 듯하니 조용히 합시다.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老师好像身体不舒服，我们安静点儿吧。</a:t>
            </a:r>
            <a:endParaRPr sz="2400" dirty="0"/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지은 씨는 어디를 저렇게 뛰어가요?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성민 씨가 왜 아직도 안 들어 오지요?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04056" y="25688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78765" y="2345690"/>
            <a:ext cx="8587105" cy="85788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24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사소한 일, 입원, 스트레스, 주식폭락, 동화책, 가뭄, 매연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44042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1.알맞은 단어를 골라 ‘～에서 비롯되다’ 를 이용하</a:t>
            </a:r>
          </a:p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여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88645" y="3203575"/>
            <a:ext cx="82715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 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______________________남자 친구와 싸우게 되었어요.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 _______________________ 병은 고치기 힘들어요.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 ___________________ 농작물 피해가 대단한가 봐요.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 _________________ 대기 오염은 환경 오염의 근원이   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되고 있다.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 ______________________금융 위기가 세계 경제를 어렵  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게 하고 있다.</a:t>
            </a:r>
          </a:p>
          <a:p>
            <a:endParaRPr kumimoji="1" lang="zh-CN" altLang="en-US" sz="2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52525" y="3302635"/>
            <a:ext cx="3509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사소한 일에서 비롯되어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52525" y="3818255"/>
            <a:ext cx="3176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스트레스에서 비롯된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2525" y="4406900"/>
            <a:ext cx="262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가뭄에서 비롯된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52525" y="4958080"/>
            <a:ext cx="262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매연에서 비롯된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52525" y="5908040"/>
            <a:ext cx="3177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주식폭락에서 비롯된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  <p:bldP spid="5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16205" y="2388870"/>
            <a:ext cx="8911590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8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요즘 식당에서 점심은 무엇을 먹어요?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8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정성민: </a:t>
            </a:r>
            <a:r>
              <a:rPr kumimoji="1" lang="zh-CN" altLang="en-US" sz="2800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친구와 같이 된장찌개나 비빔밥을 먹곤 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610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2.‘～곤 하다’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48920" y="4733290"/>
            <a:ext cx="82975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1. 정성민: 주말에 시간이 있으면 뭘 해요?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    양메이: 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</a:t>
            </a:r>
            <a:endParaRPr lang="zh-CN" altLang="en-US" sz="2400"/>
          </a:p>
        </p:txBody>
      </p:sp>
      <p:sp>
        <p:nvSpPr>
          <p:cNvPr id="23" name="文本框 22"/>
          <p:cNvSpPr txBox="1"/>
          <p:nvPr/>
        </p:nvSpPr>
        <p:spPr>
          <a:xfrm>
            <a:off x="1808480" y="5400675"/>
            <a:ext cx="5829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친구랑 영화를 보거나 쇼핑을 하곤 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24485" y="2453005"/>
            <a:ext cx="8495030" cy="11563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수업 후에 어디에서 자습해요?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김지은: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4485" y="1125220"/>
            <a:ext cx="8495030" cy="117030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웨이빈: 기숙사에 있을 때 비가 오면 무엇을 해요?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양메이: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0410" y="1766570"/>
            <a:ext cx="5340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소설 책을 보거나 인터넷을 하곤 해요.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68805" y="3074035"/>
            <a:ext cx="4100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빈 교실에서 자습하곤 해요.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324485" y="3749040"/>
            <a:ext cx="8495030" cy="11410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웨이빈: 스트레스를 받았을 때 어떻게 해소해요?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김지은: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0410" y="4429760"/>
            <a:ext cx="4836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음악을 듣거나 운동을 하곤 해요.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324485" y="5029835"/>
            <a:ext cx="8495030" cy="137350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웨이빈: 언제 눈물이 나요?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김지은: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43100" y="5717540"/>
            <a:ext cx="6332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슬픈 드라마나 영화를 보면 눈물이 나곤 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6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246630"/>
            <a:ext cx="8331200" cy="160147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도대체 어떤 마술을 보여 줄까?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마술사: 여러분, 제 손에는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보시다시피 아무 것도 없어요. 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(보다)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30565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‘～다시피’ 를 이용하여 보기와 같이 다음 대화를 완성해 </a:t>
            </a:r>
          </a:p>
          <a:p>
            <a:pPr algn="l">
              <a:lnSpc>
                <a:spcPct val="16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00660" y="3440430"/>
            <a:ext cx="882078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1.김지은: 지금 시간에 연구실에 가도 교수님이 계실까요?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양메이: 아마 계실 거예요.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_______________________________________(살다) </a:t>
            </a:r>
          </a:p>
          <a:p>
            <a:pPr fontAlgn="auto"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11960" y="5060950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교수님은 연구실에 살다시피 하시니까요.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35890" y="1141095"/>
            <a:ext cx="874903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2. 웨이빈: 오늘 왜 지각했어요?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    헤럴드: 늦잠을 자서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____________________________(뛰다)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양메이: 오늘 이사한다고 했죠? 이삿짐 센터에 전화했어요?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정성민: 아니요.______________________________________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(보다)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4.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헤럴드: 패스트 푸드는 먹기에 편하지만 몸에 좋지는 않아요.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김지은: 하지만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________________________________(알다)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정성민: 지은 씨 오빠는 이번에 졸업하죠? 취직했어요?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김지은: 아니요. _____________________________________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_______________________(알다)</a:t>
            </a: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7405" y="1797685"/>
            <a:ext cx="4378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뛰다시피 했는데도 늦었어요.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13990" y="2780030"/>
            <a:ext cx="6511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보다시피 짐이 적어서 혼자 옮겨도 괜찮아요.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85745" y="4361180"/>
            <a:ext cx="4060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알다시피 맛은 있잖아요.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85745" y="5370830"/>
            <a:ext cx="5467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알다시피 요즘 취직하기가 힘들어서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89735" y="5996940"/>
            <a:ext cx="4053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대학원에 갈 것 같아요.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65125" y="1656080"/>
            <a:ext cx="8279130" cy="297243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꼭 콘서트를 한번 보러 가고 싶은데 표 구하기가 </a:t>
            </a:r>
          </a:p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쉽지 않네요.</a:t>
            </a:r>
          </a:p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굳이 이 콘서트가 아니라도 다른 콘서트도 있으 </a:t>
            </a:r>
          </a:p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니까 실망하지 마세요.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44105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08280" y="4267200"/>
            <a:ext cx="872680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정성민: 요즘 대학생들은 다 대기업에 취직하고 싶어하는 것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       같아요.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양메이: 굳이 대기업이 아니라도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7570" y="5421630"/>
            <a:ext cx="3858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중소기업도 좋은 회사는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15110" y="5982970"/>
            <a:ext cx="2573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많이 있어요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33350" y="1280160"/>
            <a:ext cx="900239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웨이빈: 이 시간에 그 식당에 가면 앉을 자리가 없을 것 같아요.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양메이: 굳이 그 식당이 아니라도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양메이: 밥이 없는데 어떻게 하지요? 지금 밥을 하려면 시간이  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       걸릴 텐데……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김지은: 굳이 밥이 아니라도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웨이빈: 교수님께 모르는 문제를 여쭙고 싶은데 지금 계실까?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김지은: 굳이 교수님이 아니라도_________________________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________________________________________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9995" y="1928495"/>
            <a:ext cx="296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식사는 할 수 있어요.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43985" y="3425190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괜찮아요. 전 라면도 좋아해요.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39995" y="4827270"/>
            <a:ext cx="3754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문제를 아는 친구에게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63090" y="5347970"/>
            <a:ext cx="3255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물어 봐도 되잖아요.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0485" y="1298575"/>
            <a:ext cx="90658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5.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웨이빈: 저 집이 마음에 들지만 가격이 너무 비싸서 고민이에요.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김지은: 굳이 저 집이 아니라도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1075" y="1977390"/>
            <a:ext cx="3670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싸고 좋은 집은 많으니까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15415" y="2665730"/>
            <a:ext cx="296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천천히 찾아 봐요.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37185" y="2284730"/>
            <a:ext cx="8497570" cy="68961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어른, 고급, 혼란, 복, 부담, 당황, 여성, 바보, 조심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337820" y="866775"/>
            <a:ext cx="833056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5.알맞은 단어를 골라 ‘～스럽다’ 를 이용하여 다음 </a:t>
            </a:r>
          </a:p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  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184150" y="3227705"/>
            <a:ext cx="8637905" cy="338518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양메이: 이 도자기 어때요?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정성민: 정말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웨이빈: 한국 속담에 ‘낮 말은 새가 듣고 밤 말은 쥐가 듣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는다’는 말이 있어요.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양메이: 알아요.__________________________________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31060" y="4204970"/>
            <a:ext cx="3494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고급스러운 것 같아요.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96235" y="5801360"/>
            <a:ext cx="5184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말을 조심스럽게 하라는 말이잖아요.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22250" y="4936490"/>
            <a:ext cx="8838565" cy="18834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웨이빈: 선물까지 안 해 줘도 되는데 신경을 많이 썼네요.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헤럴드: 별거 아니니까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</a:t>
            </a: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40335" y="2961005"/>
            <a:ext cx="8838565" cy="18834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양메이: 10년 동안 연락이 없던 친구한테 갑자기 연락이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왔었어요.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웨이빈: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_________________________기분은 좋았죠?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</a:t>
            </a: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40335" y="1314450"/>
            <a:ext cx="8920480" cy="15430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헤럴드: 유학을 갈까 아니면 취직을 할까 정말 고민이에요.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정성민: 많이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</a:t>
            </a:r>
          </a:p>
          <a:p>
            <a:pPr>
              <a:lnSpc>
                <a:spcPct val="150000"/>
              </a:lnSpc>
            </a:pPr>
            <a:r>
              <a:rPr kumimoji="1"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75560" y="1855470"/>
            <a:ext cx="4174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혼란스럽겠어요.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40230" y="3988435"/>
            <a:ext cx="3375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당황스러웠겠지만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910965" y="5922010"/>
            <a:ext cx="3450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부담스러워하지 마세요.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41935" y="2345690"/>
            <a:ext cx="8427085" cy="187515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기분 / 구름을 걷다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무슨 기분 좋은 일 있어요?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요즘 그냥 기분이 좋아서 구름을 걷는 듯 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44830" y="875665"/>
            <a:ext cx="840867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6.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‘～는 듯하다’ 를 이용하여 보기와 같이 대화를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 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56540" y="4368800"/>
            <a:ext cx="8631555" cy="236347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1.식당 / 문을 닫다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정성민</a:t>
            </a:r>
            <a:r>
              <a:rPr lang="zh-CN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宋体" panose="02010600030101010101" pitchFamily="2" charset="-122"/>
                <a:cs typeface="+mn-ea"/>
                <a:sym typeface="+mn-lt"/>
              </a:rPr>
              <a:t>：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</a:t>
            </a: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2270" y="5005705"/>
            <a:ext cx="3898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식당에 밥 먹으러 갈래요?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24025" y="5539740"/>
            <a:ext cx="4083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오늘 식당 문을 닫은 듯 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53670" y="116840"/>
            <a:ext cx="8718550" cy="671576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영화 / 표가 매진되다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웨이빈: ____________________________________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양메이: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3.옷 / 사이즈가 작다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양메이: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김지은: 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회의 / 장소가 바뀌다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웨이빈: 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김지은: 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 날씨 / 눈이 오다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웨이빈: 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정성민: ____________________________________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8010" y="734060"/>
            <a:ext cx="3041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영화 보러 갈래요?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58010" y="1320165"/>
            <a:ext cx="4121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이미 표가 매진된 듯 해요.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93900" y="2414270"/>
            <a:ext cx="3041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옷이 마음에 들어요?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93900" y="2959100"/>
            <a:ext cx="4232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사이즈가 좀 작은 듯 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086610" y="4114165"/>
            <a:ext cx="4584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오늘 회의 어디에서 해요？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86610" y="4574540"/>
            <a:ext cx="3041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장소가 바뀐 듯 해요.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16150" y="5694680"/>
            <a:ext cx="3041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밖에 날씨가 어때요?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16150" y="6240145"/>
            <a:ext cx="3041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눈이 오는 듯 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90805" y="2920365"/>
            <a:ext cx="8962390" cy="37712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한국에서는 이사를 가면 이웃들과의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</a:t>
            </a:r>
            <a:endParaRPr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을/를 위해서 떡을 돌린다 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원만한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을/를 유지하려면 양보하는 마음과 배려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심이 필요하다.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추석 때 달을 보면서 소원이 뜻대로 이루어지기를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________.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06425" y="1829435"/>
            <a:ext cx="7618095" cy="72263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친밀감, 대인관계, 음주, 권유하다, 고유성, 빌다, 본분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단어를 골라 밑줄에 알맞게 써 넣으세요.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5784215" y="3420110"/>
            <a:ext cx="2291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친밀감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20215" y="4575810"/>
            <a:ext cx="181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대인관계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87945" y="5663565"/>
            <a:ext cx="857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빈다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90805" y="2033270"/>
            <a:ext cx="8962390" cy="32893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나라마다 자신의 문화를 지켜야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________을/를 잃지 않을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수 있다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친구는 술이 약해서 회식 때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________을/를 권할 때가 가장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곤란하다고 말했다.</a:t>
            </a: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53330" y="3199130"/>
            <a:ext cx="1191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고유성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47260" y="4247515"/>
            <a:ext cx="901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음주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62" y="31123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821" y="3041940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755" y="304222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9865" y="1242060"/>
            <a:ext cx="83559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Batang" panose="02030600000101010101" pitchFamily="18" charset="-127"/>
                <a:ea typeface="Batang" panose="02030600000101010101" pitchFamily="18" charset="-127"/>
              </a:rPr>
              <a:t>8.아래 민속 놀이는 무엇이며 또 어떻게 하는 놀이   </a:t>
            </a:r>
          </a:p>
          <a:p>
            <a:r>
              <a:rPr lang="en-US" altLang="zh-CN" sz="2800" b="1">
                <a:latin typeface="Batang" panose="02030600000101010101" pitchFamily="18" charset="-127"/>
                <a:ea typeface="Batang" panose="02030600000101010101" pitchFamily="18" charset="-127"/>
              </a:rPr>
              <a:t>   인지 발표해 보세요</a:t>
            </a:r>
            <a:r>
              <a:rPr lang="en-US" altLang="zh-CN"/>
              <a:t>.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285" y="2468880"/>
            <a:ext cx="5327650" cy="386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34645" y="1323340"/>
            <a:ext cx="8712835" cy="123063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9. 아래 단어를 가지고 대화를 만들어서 이야기해 보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90550" y="3078480"/>
            <a:ext cx="4991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ko-KR" sz="28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</a:t>
            </a:r>
            <a:endParaRPr lang="zh-CN" altLang="en-US" sz="28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0550" y="4817745"/>
            <a:ext cx="4991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ko-KR" sz="28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</a:t>
            </a:r>
            <a:endParaRPr lang="zh-CN" altLang="en-US" sz="28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5515" y="3198495"/>
            <a:ext cx="79082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한국 / 대명절 / 귀경길 / 쇠다 / 풍습 / 놀이 / 음식 / 가족 상봉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28065" y="4982845"/>
            <a:ext cx="77343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명절 / 후유증 / 음식 준비 / 피곤하다 / 제사 / 성묘 / 차례 / 번거롭다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10.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친구와 함께 이야기해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88900" y="2575560"/>
            <a:ext cx="8828405" cy="30854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명절 때 여행 가는 문화에 대해 어떻게 생각합니까?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‘먼 이웃보다 가까운 친척이 낫다’ 는 말은 어떤 뜻입니까?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여러분은 친척과 왕래가 잦습니까?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어떤 명절을 좋아합니까? 그 이유는 무엇인지 말해 보세요.</a:t>
            </a:r>
          </a:p>
        </p:txBody>
      </p:sp>
      <p:sp>
        <p:nvSpPr>
          <p:cNvPr id="8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356995"/>
            <a:ext cx="4287520" cy="7785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명절을 쇠다　过节</a:t>
            </a:r>
          </a:p>
        </p:txBody>
      </p:sp>
      <p:sp>
        <p:nvSpPr>
          <p:cNvPr id="23" name="矩形 22"/>
          <p:cNvSpPr/>
          <p:nvPr/>
        </p:nvSpPr>
        <p:spPr>
          <a:xfrm>
            <a:off x="447040" y="3814445"/>
            <a:ext cx="4288155" cy="2127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귀경 차량으로 인해 교통이 마비되다.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回首尔的车辆过多导致交通瘫痪。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966970" y="3175000"/>
            <a:ext cx="4065905" cy="887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강강술래　圆圈舞曲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66350"/>
            <a:ext cx="8363585" cy="766445"/>
            <a:chOff x="484385" y="266350"/>
            <a:chExt cx="8363585" cy="766445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6985515" y="266350"/>
              <a:ext cx="1862455" cy="76644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扩展词句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966970" y="1356995"/>
            <a:ext cx="4065905" cy="13785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달을 보며 소원을 빌다.　对着月亮许愿。</a:t>
            </a:r>
          </a:p>
        </p:txBody>
      </p:sp>
      <p:sp>
        <p:nvSpPr>
          <p:cNvPr id="7" name="矩形 6"/>
          <p:cNvSpPr/>
          <p:nvPr/>
        </p:nvSpPr>
        <p:spPr>
          <a:xfrm>
            <a:off x="447040" y="2379980"/>
            <a:ext cx="4344670" cy="1209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귀경길에 오르다　踏上回首尔的路</a:t>
            </a:r>
          </a:p>
        </p:txBody>
      </p:sp>
      <p:sp>
        <p:nvSpPr>
          <p:cNvPr id="8" name="矩形 7"/>
          <p:cNvSpPr/>
          <p:nvPr/>
        </p:nvSpPr>
        <p:spPr>
          <a:xfrm>
            <a:off x="4966970" y="4382135"/>
            <a:ext cx="4065905" cy="598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씨름　摔跤</a:t>
            </a:r>
          </a:p>
        </p:txBody>
      </p:sp>
      <p:sp>
        <p:nvSpPr>
          <p:cNvPr id="4" name="矩形 3"/>
          <p:cNvSpPr/>
          <p:nvPr/>
        </p:nvSpPr>
        <p:spPr>
          <a:xfrm>
            <a:off x="4966970" y="5342890"/>
            <a:ext cx="4065905" cy="598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널뛰기　跳跷跷板</a:t>
            </a: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695" y="114653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가뭄 【名】干旱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1874520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매연 【名】煤烟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535039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금융위기 【名】金融危机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269919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폭락 【名】暴跌</a:t>
            </a:r>
          </a:p>
        </p:txBody>
      </p:sp>
      <p:sp>
        <p:nvSpPr>
          <p:cNvPr id="8" name="矩形 7"/>
          <p:cNvSpPr/>
          <p:nvPr/>
        </p:nvSpPr>
        <p:spPr>
          <a:xfrm>
            <a:off x="389754" y="415135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해소 【名】解除，消除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11469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tx1"/>
                </a:solidFill>
                <a:cs typeface="+mn-ea"/>
                <a:sym typeface="+mn-lt"/>
              </a:rPr>
              <a:t>배려심 【名】关怀，照顾</a:t>
            </a:r>
          </a:p>
        </p:txBody>
      </p:sp>
      <p:sp>
        <p:nvSpPr>
          <p:cNvPr id="10" name="矩形 9"/>
          <p:cNvSpPr/>
          <p:nvPr/>
        </p:nvSpPr>
        <p:spPr>
          <a:xfrm>
            <a:off x="4715374" y="187451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회식 【名】聚餐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2700020"/>
            <a:ext cx="4065905" cy="7639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고유성 【名】特有的性质，固有性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374" y="415144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상봉 【名】相逢，相见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374" y="353485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쇠다 【动】过（节）</a:t>
            </a:r>
          </a:p>
        </p:txBody>
      </p:sp>
      <p:sp>
        <p:nvSpPr>
          <p:cNvPr id="3" name="矩形 2"/>
          <p:cNvSpPr/>
          <p:nvPr/>
        </p:nvSpPr>
        <p:spPr>
          <a:xfrm>
            <a:off x="389754" y="483144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마술 【名】魔术</a:t>
            </a:r>
          </a:p>
        </p:txBody>
      </p:sp>
      <p:sp>
        <p:nvSpPr>
          <p:cNvPr id="15" name="矩形 14"/>
          <p:cNvSpPr/>
          <p:nvPr/>
        </p:nvSpPr>
        <p:spPr>
          <a:xfrm>
            <a:off x="389754" y="550581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본분 【名】本分</a:t>
            </a:r>
          </a:p>
        </p:txBody>
      </p:sp>
      <p:sp>
        <p:nvSpPr>
          <p:cNvPr id="17" name="矩形 16"/>
          <p:cNvSpPr/>
          <p:nvPr/>
        </p:nvSpPr>
        <p:spPr>
          <a:xfrm>
            <a:off x="4715374" y="483144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후유증 【名】后遗症</a:t>
            </a:r>
          </a:p>
        </p:txBody>
      </p:sp>
      <p:sp>
        <p:nvSpPr>
          <p:cNvPr id="18" name="矩形 17"/>
          <p:cNvSpPr/>
          <p:nvPr/>
        </p:nvSpPr>
        <p:spPr>
          <a:xfrm>
            <a:off x="4715374" y="550581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성묘 【名】扫墓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695" y="114653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친밀감 【名】亲切感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1874520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사소하다 【形】细小，琐碎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269919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돌리다 【动】转，发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11469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tx1"/>
                </a:solidFill>
                <a:cs typeface="+mn-ea"/>
                <a:sym typeface="+mn-lt"/>
              </a:rPr>
              <a:t>소원 【名】愿望</a:t>
            </a:r>
          </a:p>
        </p:txBody>
      </p:sp>
      <p:sp>
        <p:nvSpPr>
          <p:cNvPr id="10" name="矩形 9"/>
          <p:cNvSpPr/>
          <p:nvPr/>
        </p:nvSpPr>
        <p:spPr>
          <a:xfrm>
            <a:off x="4715374" y="187451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잦다 【形】频繁</a:t>
            </a:r>
          </a:p>
        </p:txBody>
      </p:sp>
      <p:sp>
        <p:nvSpPr>
          <p:cNvPr id="1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123950"/>
            <a:ext cx="4065905" cy="562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한가위 【名】中秋节</a:t>
            </a:r>
          </a:p>
        </p:txBody>
      </p:sp>
      <p:sp>
        <p:nvSpPr>
          <p:cNvPr id="22" name="矩形 21"/>
          <p:cNvSpPr/>
          <p:nvPr/>
        </p:nvSpPr>
        <p:spPr>
          <a:xfrm>
            <a:off x="4733925" y="2904490"/>
            <a:ext cx="4065905" cy="8051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모이다 【动】聚集，聚在一起</a:t>
            </a:r>
          </a:p>
        </p:txBody>
      </p:sp>
      <p:sp>
        <p:nvSpPr>
          <p:cNvPr id="23" name="矩形 22"/>
          <p:cNvSpPr/>
          <p:nvPr/>
        </p:nvSpPr>
        <p:spPr>
          <a:xfrm>
            <a:off x="504190" y="1929765"/>
            <a:ext cx="4065905" cy="9740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순수하다 【形】纯粹的，单纯的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112391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귀국 【名】回国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925" y="1929765"/>
            <a:ext cx="4065905" cy="6997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월병 【名】月饼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84505" y="3986530"/>
            <a:ext cx="4065905" cy="5067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비롯되다 【动】开始，始于</a:t>
            </a:r>
          </a:p>
        </p:txBody>
      </p:sp>
      <p:sp>
        <p:nvSpPr>
          <p:cNvPr id="4" name="矩形 3"/>
          <p:cNvSpPr/>
          <p:nvPr/>
        </p:nvSpPr>
        <p:spPr>
          <a:xfrm>
            <a:off x="504049" y="314757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한가운데 【名】中间，正中</a:t>
            </a:r>
          </a:p>
        </p:txBody>
      </p:sp>
      <p:sp>
        <p:nvSpPr>
          <p:cNvPr id="5" name="矩形 4"/>
          <p:cNvSpPr/>
          <p:nvPr/>
        </p:nvSpPr>
        <p:spPr>
          <a:xfrm>
            <a:off x="4733925" y="4792980"/>
            <a:ext cx="4065905" cy="5613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낳다 【动】生（孩子）</a:t>
            </a:r>
          </a:p>
        </p:txBody>
      </p:sp>
      <p:sp>
        <p:nvSpPr>
          <p:cNvPr id="6" name="矩形 5"/>
          <p:cNvSpPr/>
          <p:nvPr/>
        </p:nvSpPr>
        <p:spPr>
          <a:xfrm>
            <a:off x="4733925" y="3986530"/>
            <a:ext cx="4065905" cy="5067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송편을 빚다 【词组】包松饼</a:t>
            </a:r>
          </a:p>
        </p:txBody>
      </p:sp>
      <p:sp>
        <p:nvSpPr>
          <p:cNvPr id="9" name="矩形 8"/>
          <p:cNvSpPr/>
          <p:nvPr/>
        </p:nvSpPr>
        <p:spPr>
          <a:xfrm>
            <a:off x="484364" y="479285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연휴 【名】连休</a:t>
            </a:r>
          </a:p>
        </p:txBody>
      </p:sp>
      <p:sp>
        <p:nvSpPr>
          <p:cNvPr id="17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3540" y="2099310"/>
            <a:ext cx="8580120" cy="3969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이제 곧 있으면 한가위인데 다들 어떻게 보낼 거예요?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한가위가 뭐예요?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가을의 한가운데라는 뜻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에서 비롯된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순수한 한국말이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에요.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:그렇군요. 연휴가 짧아서 귀국하기는 그러니까 그냥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기숙사에서 보내야겠죠.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:그럼 우리 집에 가서 보내는 건 어때요?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2" name="图片 1" descr="166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4315" y="147955"/>
            <a:ext cx="2874010" cy="179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670" y="996315"/>
            <a:ext cx="8629650" cy="45231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정말 그래도 돼요? 한국은 추석을 어떻게 보내는지 경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험해 보고 싶었는데 고마워요.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중국은 추석 때 월병을 선물하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곤 하는데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한국에선 무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슨 선물을 준비해야 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다시피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이런 깨끗한 손만 준비하면 돼요. 호호.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손이요? 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네. 한국에선 추석 때 온 가족이 함께 모여 송편을 빚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거든요. 그때 같이 송편 빚는 거 도와 주면 돼요.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295498" y="13851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2150" y="996315"/>
            <a:ext cx="8075295" cy="28613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그래요? 전 원래 만두 잘 빚으니까 송편도 문제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없을 거예요.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송편을 예쁘게 잘 빚으면 예쁜 딸 낳는다는 말이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있는데 양메이 씨가 나중에 딸 낳으면 엄청 예쁘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겠네요. 호호.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295498" y="13851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250" y="825500"/>
            <a:ext cx="8691880" cy="5354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/>
              <a:t>～에서 비롯되다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惯用型，接在名词后，表示“出于，源于”的意思。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2946" y="10613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9250" y="2578735"/>
            <a:ext cx="8281035" cy="34150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그들의 싸움은 아주 사소한 오해에서 비롯된 것이었어요.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他们的争吵是从很小的误会开始的</a:t>
            </a:r>
            <a:r>
              <a:rPr 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올바른 행실은 바로 올바른 마음가짐에서 비롯되는 것이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에요.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端正的行为源于高尚的内心。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2733</Words>
  <Application>Microsoft Office PowerPoint</Application>
  <PresentationFormat>全屏显示(4:3)</PresentationFormat>
  <Paragraphs>578</Paragraphs>
  <Slides>45</Slides>
  <Notes>42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关关</cp:lastModifiedBy>
  <cp:revision>426</cp:revision>
  <dcterms:created xsi:type="dcterms:W3CDTF">2016-11-30T01:22:00Z</dcterms:created>
  <dcterms:modified xsi:type="dcterms:W3CDTF">2018-05-16T07:19:44Z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